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4"/>
  </p:notesMasterIdLst>
  <p:handoutMasterIdLst>
    <p:handoutMasterId r:id="rId15"/>
  </p:handoutMasterIdLst>
  <p:sldIdLst>
    <p:sldId id="677" r:id="rId2"/>
    <p:sldId id="730" r:id="rId3"/>
    <p:sldId id="729" r:id="rId4"/>
    <p:sldId id="698" r:id="rId5"/>
    <p:sldId id="722" r:id="rId6"/>
    <p:sldId id="731" r:id="rId7"/>
    <p:sldId id="719" r:id="rId8"/>
    <p:sldId id="732" r:id="rId9"/>
    <p:sldId id="734" r:id="rId10"/>
    <p:sldId id="728" r:id="rId11"/>
    <p:sldId id="736" r:id="rId12"/>
    <p:sldId id="681" r:id="rId13"/>
  </p:sldIdLst>
  <p:sldSz cx="9144000" cy="6858000" type="screen4x3"/>
  <p:notesSz cx="7099300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en Runsten" initials="LR" lastIdx="31" clrIdx="0">
    <p:extLst>
      <p:ext uri="{19B8F6BF-5375-455C-9EA6-DF929625EA0E}">
        <p15:presenceInfo xmlns:p15="http://schemas.microsoft.com/office/powerpoint/2012/main" userId="Lisen Runsten" providerId="None"/>
      </p:ext>
    </p:extLst>
  </p:cmAuthor>
  <p:cmAuthor id="2" name="Judith Walcott" initials="jw" lastIdx="2" clrIdx="1"/>
  <p:cmAuthor id="3" name="charlotteh" initials="ch" lastIdx="8" clrIdx="2"/>
  <p:cmAuthor id="4" name="Corinna Ravilious" initials="CR" lastIdx="3" clrIdx="3">
    <p:extLst>
      <p:ext uri="{19B8F6BF-5375-455C-9EA6-DF929625EA0E}">
        <p15:presenceInfo xmlns:p15="http://schemas.microsoft.com/office/powerpoint/2012/main" userId="Corinna Ravilio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E2A24"/>
    <a:srgbClr val="EC7614"/>
    <a:srgbClr val="996600"/>
    <a:srgbClr val="FF9933"/>
    <a:srgbClr val="FFCA21"/>
    <a:srgbClr val="339933"/>
    <a:srgbClr val="339966"/>
    <a:srgbClr val="57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6535" autoAdjust="0"/>
  </p:normalViewPr>
  <p:slideViewPr>
    <p:cSldViewPr snapToGrid="0" snapToObjects="1">
      <p:cViewPr>
        <p:scale>
          <a:sx n="70" d="100"/>
          <a:sy n="70" d="100"/>
        </p:scale>
        <p:origin x="76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'REDD+ Cost-Benefit'!$D$53:$D$54</c:f>
              <c:strCache>
                <c:ptCount val="2"/>
                <c:pt idx="0">
                  <c:v>Value from retaining forest cover (inc. option value)</c:v>
                </c:pt>
                <c:pt idx="1">
                  <c:v>Foregone pre-tax profit from alternative land use</c:v>
                </c:pt>
              </c:strCache>
            </c:strRef>
          </c:cat>
          <c:val>
            <c:numRef>
              <c:f>'REDD+ Cost-Benefit'!$C$53:$C$54</c:f>
              <c:numCache>
                <c:formatCode>#,##0.00</c:formatCode>
                <c:ptCount val="2"/>
                <c:pt idx="0">
                  <c:v>310.82810713792094</c:v>
                </c:pt>
                <c:pt idx="1">
                  <c:v>-337.36406581985352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8460960"/>
        <c:axId val="188461352"/>
        <c:axId val="0"/>
      </c:bar3DChart>
      <c:catAx>
        <c:axId val="18846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188461352"/>
        <c:crosses val="autoZero"/>
        <c:auto val="1"/>
        <c:lblAlgn val="r"/>
        <c:lblOffset val="100"/>
        <c:noMultiLvlLbl val="0"/>
      </c:catAx>
      <c:valAx>
        <c:axId val="188461352"/>
        <c:scaling>
          <c:orientation val="minMax"/>
          <c:max val="25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88460960"/>
        <c:crosses val="autoZero"/>
        <c:crossBetween val="between"/>
      </c:valAx>
      <c:spPr>
        <a:solidFill>
          <a:srgbClr val="4F81BD">
            <a:lumMod val="75000"/>
            <a:alpha val="0"/>
          </a:srgbClr>
        </a:solidFill>
      </c:spPr>
    </c:plotArea>
    <c:plotVisOnly val="1"/>
    <c:dispBlanksAs val="gap"/>
    <c:showDLblsOverMax val="0"/>
  </c:chart>
  <c:spPr>
    <a:solidFill>
      <a:srgbClr val="4F81BD">
        <a:lumMod val="75000"/>
        <a:alpha val="21000"/>
      </a:srgbClr>
    </a:solidFill>
    <a:ln>
      <a:solidFill>
        <a:srgbClr val="4F81BD">
          <a:alpha val="21000"/>
        </a:srgbClr>
      </a:solidFill>
    </a:ln>
    <a:effectLst>
      <a:outerShdw blurRad="50800" dist="50800" dir="5400000" algn="ctr" rotWithShape="0">
        <a:schemeClr val="accent1">
          <a:lumMod val="75000"/>
        </a:schemeClr>
      </a:outerShdw>
    </a:effectLst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7E8E6-2D60-4580-915B-764FC2C39CC0}" type="datetimeFigureOut">
              <a:rPr lang="en-GB" smtClean="0"/>
              <a:pPr/>
              <a:t>07/12/2015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C09D7-721F-41D1-B729-694219FA0D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3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533A97E-F556-0F4F-AA5F-9EDFBB32405A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2195"/>
            <a:ext cx="5679440" cy="460629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A57C91-06BE-D347-B7BF-AE92AF9264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1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3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28EE-AFD0-4A61-A1ED-DCB53C1CF4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6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Content – driver of interest, over what area,</a:t>
            </a:r>
            <a:r>
              <a:rPr lang="en-GB" baseline="0" dirty="0" smtClean="0"/>
              <a:t> which option to tackle that driver, output is an estimate of what carbon saving might be &amp; basis econ analysis of value of forest cover as opposed to value of alternative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58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1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Intermediate</a:t>
            </a:r>
            <a:r>
              <a:rPr lang="en-GB" baseline="0" dirty="0" smtClean="0"/>
              <a:t> results of spatial tool, illustrating an analysis, combining spatial &amp; econ information – what difference does REDD+ action make?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Comparing BAU carbon losses, the impacts of REDD+ action (community forestry) and some of the additional benefits that would be present in the areas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3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57C91-06BE-D347-B7BF-AE92AF9264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4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lobe tree gre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67" y="-2170993"/>
            <a:ext cx="10193066" cy="9339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 anchorCtr="0">
            <a:normAutofit/>
          </a:bodyPr>
          <a:lstStyle>
            <a:lvl1pPr algn="ctr">
              <a:defRPr sz="4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77EB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" y="474989"/>
            <a:ext cx="1696625" cy="11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0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2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/>
            </a:lvl1pPr>
          </a:lstStyle>
          <a:p>
            <a:pPr lvl="0">
              <a:defRPr sz="1800"/>
            </a:pPr>
            <a:r>
              <a:rPr lang="en-CA" sz="5600" smtClean="0"/>
              <a:t>Click to edit Master title style</a:t>
            </a:r>
            <a:endParaRPr sz="5600" dirty="0"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lang="en-CA" sz="220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9777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 lIns="64291" tIns="32146" rIns="64291" bIns="32146"/>
          <a:lstStyle>
            <a:lvl1pPr algn="ctr">
              <a:defRPr/>
            </a:lvl1pPr>
          </a:lstStyle>
          <a:p>
            <a:pPr lvl="0">
              <a:defRPr sz="1800"/>
            </a:pPr>
            <a:r>
              <a:rPr lang="en-CA" sz="5600" smtClean="0"/>
              <a:t>Click to edit Master title style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3644852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7544" y="1484784"/>
            <a:ext cx="8208912" cy="360040"/>
          </a:xfrm>
        </p:spPr>
        <p:txBody>
          <a:bodyPr/>
          <a:lstStyle>
            <a:lvl1pPr>
              <a:buNone/>
              <a:defRPr sz="1600">
                <a:solidFill>
                  <a:srgbClr val="0072A9"/>
                </a:solidFill>
                <a:latin typeface="Constantia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Subheading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58614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02369"/>
            <a:ext cx="7772400" cy="1500187"/>
          </a:xfrm>
        </p:spPr>
        <p:txBody>
          <a:bodyPr anchor="b"/>
          <a:lstStyle>
            <a:lvl1pPr marL="0" indent="0">
              <a:buNone/>
              <a:defRPr sz="2000" cap="all">
                <a:solidFill>
                  <a:srgbClr val="EE2A2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A4D86-8009-C74F-B78C-1B6E2EE058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2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8467" cy="58614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86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864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58614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944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920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944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920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8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8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913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0364" y="359662"/>
            <a:ext cx="470158" cy="365125"/>
          </a:xfrm>
          <a:prstGeom prst="rect">
            <a:avLst/>
          </a:prstGeom>
        </p:spPr>
        <p:txBody>
          <a:bodyPr/>
          <a:lstStyle/>
          <a:p>
            <a:fld id="{D3199971-C9E0-CE49-BB8D-E29D18288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822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0702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7822" y="5367338"/>
            <a:ext cx="5486400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6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forest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9" y="4783667"/>
            <a:ext cx="6309235" cy="21056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0244" cy="642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6311"/>
            <a:ext cx="8229600" cy="415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457200" y="313943"/>
            <a:ext cx="8229600" cy="45719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492620" cy="365125"/>
          </a:xfrm>
          <a:prstGeom prst="rect">
            <a:avLst/>
          </a:prstGeom>
        </p:spPr>
        <p:txBody>
          <a:bodyPr anchor="b" anchorCtr="0"/>
          <a:lstStyle>
            <a:lvl1pPr>
              <a:defRPr sz="900">
                <a:solidFill>
                  <a:schemeClr val="bg1">
                    <a:lumMod val="95000"/>
                  </a:schemeClr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24562" y="3605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A4D86-8009-C74F-B78C-1B6E2EE058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8" r:id="rId13"/>
    <p:sldLayoutId id="214748387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02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Incorporating cost-benefit analysis of REDD+ options </a:t>
            </a:r>
            <a:r>
              <a:rPr lang="en-GB" dirty="0" smtClean="0"/>
              <a:t>into planning for REDD+ in Cambodia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370"/>
            <a:ext cx="6400800" cy="1752600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Mr </a:t>
            </a:r>
            <a:r>
              <a:rPr lang="en-GB" sz="2000" b="1" dirty="0" smtClean="0"/>
              <a:t>Chivin Leng, </a:t>
            </a:r>
            <a:r>
              <a:rPr lang="en-GB" sz="2000" b="1" dirty="0" smtClean="0"/>
              <a:t>Forestry Administration of Cambodia,</a:t>
            </a:r>
          </a:p>
          <a:p>
            <a:r>
              <a:rPr lang="en-GB" sz="2000" b="1" dirty="0" smtClean="0"/>
              <a:t>7 December 2015</a:t>
            </a:r>
          </a:p>
        </p:txBody>
      </p:sp>
    </p:spTree>
    <p:extLst>
      <p:ext uri="{BB962C8B-B14F-4D97-AF65-F5344CB8AC3E}">
        <p14:creationId xmlns:p14="http://schemas.microsoft.com/office/powerpoint/2010/main" val="26788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64769" cy="201136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+mn-lt"/>
              </a:rPr>
              <a:t>Intermediate results show area where REDD+ option can be implemented, along with potential carbon benefits, areas with economic gains and loses, and distribution of additional benefits (e.g. biodiversity areas and poor communities) </a:t>
            </a:r>
            <a:endParaRPr lang="en-GB" sz="2400" dirty="0"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" y="1878623"/>
            <a:ext cx="8977493" cy="4979377"/>
          </a:xfrm>
        </p:spPr>
      </p:pic>
    </p:spTree>
    <p:extLst>
      <p:ext uri="{BB962C8B-B14F-4D97-AF65-F5344CB8AC3E}">
        <p14:creationId xmlns:p14="http://schemas.microsoft.com/office/powerpoint/2010/main" val="40857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00" y="286513"/>
            <a:ext cx="7600244" cy="586140"/>
          </a:xfrm>
        </p:spPr>
        <p:txBody>
          <a:bodyPr>
            <a:noAutofit/>
          </a:bodyPr>
          <a:lstStyle/>
          <a:p>
            <a:r>
              <a:rPr lang="en-GB" sz="3600" dirty="0" smtClean="0"/>
              <a:t>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00" y="1094675"/>
            <a:ext cx="8236677" cy="57215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Economic analysis </a:t>
            </a:r>
            <a:r>
              <a:rPr lang="en-GB" sz="2800" dirty="0" smtClean="0"/>
              <a:t>provides </a:t>
            </a:r>
            <a:r>
              <a:rPr lang="en-GB" sz="2800" dirty="0" smtClean="0"/>
              <a:t>input for REDD+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Must be tailored to local context and designed to answer specific policy </a:t>
            </a:r>
            <a:r>
              <a:rPr lang="en-GB" sz="2800" dirty="0" smtClean="0"/>
              <a:t>questions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Combined </a:t>
            </a:r>
            <a:r>
              <a:rPr lang="en-GB" sz="2800" dirty="0" smtClean="0"/>
              <a:t>with spatial analysis, can help planners and stakeholders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err="1" smtClean="0"/>
              <a:t>Analyze</a:t>
            </a:r>
            <a:r>
              <a:rPr lang="en-GB" sz="2000" dirty="0" smtClean="0"/>
              <a:t> the </a:t>
            </a:r>
            <a:r>
              <a:rPr lang="en-GB" sz="2000" dirty="0"/>
              <a:t>suitability of different areas for different types of REDD+ </a:t>
            </a:r>
            <a:r>
              <a:rPr lang="en-GB" sz="2000" dirty="0" smtClean="0"/>
              <a:t>actions</a:t>
            </a: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…</a:t>
            </a:r>
            <a:r>
              <a:rPr lang="en-GB" sz="2000" dirty="0" smtClean="0"/>
              <a:t> aimin</a:t>
            </a:r>
            <a:r>
              <a:rPr lang="en-GB" sz="2000" dirty="0" smtClean="0"/>
              <a:t>g to </a:t>
            </a:r>
            <a:r>
              <a:rPr lang="en-GB" sz="2000" dirty="0" smtClean="0"/>
              <a:t>reduce costs </a:t>
            </a:r>
            <a:r>
              <a:rPr lang="en-GB" sz="2000" dirty="0" smtClean="0"/>
              <a:t>and enhancing benefits,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… balancing </a:t>
            </a:r>
            <a:r>
              <a:rPr lang="en-GB" sz="2000" dirty="0" smtClean="0"/>
              <a:t>different land uses across a landscape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7903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66656"/>
            <a:ext cx="7772400" cy="1470025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8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j-lt"/>
              </a:rPr>
              <a:t>National objectives for this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08" y="860778"/>
            <a:ext cx="8528538" cy="5821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Key questions: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/>
              <a:t>H</a:t>
            </a:r>
            <a:r>
              <a:rPr lang="en-GB" sz="2800" dirty="0" smtClean="0"/>
              <a:t>ow </a:t>
            </a:r>
            <a:r>
              <a:rPr lang="en-GB" sz="2800" dirty="0" smtClean="0"/>
              <a:t>much will it cost to implement REDD+?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How are costs and benefits of REDD+ and alternative land uses distributed among different stakeholders?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What are the costs and benefits between REDD+ options and different land uses in a specific landscape?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2800" dirty="0" smtClean="0"/>
              <a:t>What are the benefits flowing from forests in Cambodia, and how could REDD+ help secure these?</a:t>
            </a:r>
          </a:p>
          <a:p>
            <a:pPr marL="571500" indent="-571500">
              <a:buFont typeface="+mj-lt"/>
              <a:buAutoNum type="romanUcPeriod"/>
            </a:pPr>
            <a:endParaRPr lang="en-GB" sz="2800" dirty="0"/>
          </a:p>
          <a:p>
            <a:pPr marL="571500" indent="-571500">
              <a:buFont typeface="+mj-lt"/>
              <a:buAutoNum type="romanU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08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j-lt"/>
              </a:rPr>
              <a:t>The analysis: activities 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1054252"/>
            <a:ext cx="5380891" cy="4960381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Develop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costs-benefits analysis tool (Excel-based)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… with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 from national level,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from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two provinces (</a:t>
            </a:r>
            <a:r>
              <a:rPr lang="en-GB" sz="59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Koh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Kong &amp; </a:t>
            </a:r>
            <a:r>
              <a:rPr lang="en-GB" sz="59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Mondulkiri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GIS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tool to combine spatial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economic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data - 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progress</a:t>
            </a:r>
            <a:endParaRPr lang="en-GB" sz="59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Build capacity among Cambodian partners to develop and use the tools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59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Use results to inform REDD+ planning (e.g. development of National </a:t>
            </a:r>
            <a:r>
              <a:rPr lang="en-GB" sz="59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Strategy)</a:t>
            </a:r>
            <a:endParaRPr lang="en-GB" sz="59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591" y="912012"/>
            <a:ext cx="2953134" cy="46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29088"/>
            <a:ext cx="8229600" cy="685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Cost-benefits analysis </a:t>
            </a:r>
            <a:r>
              <a:rPr lang="en-US" b="1" dirty="0" smtClean="0">
                <a:latin typeface="+mj-lt"/>
              </a:rPr>
              <a:t>spreadsheet </a:t>
            </a:r>
            <a:r>
              <a:rPr lang="en-US" b="1" dirty="0" smtClean="0">
                <a:latin typeface="+mj-lt"/>
              </a:rPr>
              <a:t>tool</a:t>
            </a:r>
            <a:endParaRPr lang="en-US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26187"/>
            <a:ext cx="842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Quantifies </a:t>
            </a:r>
            <a:r>
              <a:rPr lang="en-GB" sz="2400" dirty="0" smtClean="0"/>
              <a:t>and compares the costs and benefits of different REDD+ options and alternate land uses over 25 year period</a:t>
            </a: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2298942"/>
            <a:ext cx="7543800" cy="3609436"/>
            <a:chOff x="861646" y="2877824"/>
            <a:chExt cx="7543800" cy="3609436"/>
          </a:xfrm>
        </p:grpSpPr>
        <p:sp>
          <p:nvSpPr>
            <p:cNvPr id="16" name="TextBox 15"/>
            <p:cNvSpPr txBox="1"/>
            <p:nvPr/>
          </p:nvSpPr>
          <p:spPr>
            <a:xfrm>
              <a:off x="861646" y="2877824"/>
              <a:ext cx="3429000" cy="715089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smtClean="0"/>
                <a:t>Costs of REDD+</a:t>
              </a:r>
              <a:endParaRPr lang="es-ES" sz="3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33900" y="2877824"/>
              <a:ext cx="3871546" cy="715089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err="1" smtClean="0"/>
                <a:t>Benefits</a:t>
              </a:r>
              <a:r>
                <a:rPr lang="es-ES" sz="3600" b="1" dirty="0" smtClean="0"/>
                <a:t> of REDD+</a:t>
              </a:r>
              <a:endParaRPr lang="es-ES" sz="3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8269" y="3656795"/>
              <a:ext cx="3429000" cy="1532334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Opportunity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costs</a:t>
              </a:r>
              <a:r>
                <a:rPr lang="es-ES" sz="2800" dirty="0" smtClean="0"/>
                <a:t> (</a:t>
              </a:r>
              <a:r>
                <a:rPr lang="es-ES" sz="2800" dirty="0" err="1" smtClean="0"/>
                <a:t>foregone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profits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from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alt</a:t>
              </a:r>
              <a:r>
                <a:rPr lang="es-ES" sz="2800" dirty="0" smtClean="0"/>
                <a:t>. </a:t>
              </a:r>
              <a:r>
                <a:rPr lang="es-ES" sz="2800" dirty="0" err="1" smtClean="0"/>
                <a:t>land</a:t>
              </a:r>
              <a:r>
                <a:rPr lang="es-ES" sz="2800" dirty="0" smtClean="0"/>
                <a:t> use)</a:t>
              </a:r>
              <a:endParaRPr lang="es-E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8269" y="5253011"/>
              <a:ext cx="3429000" cy="57888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Implementation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costs</a:t>
              </a:r>
              <a:endParaRPr lang="es-E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269" y="5908378"/>
              <a:ext cx="3429000" cy="57888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Transaction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costs</a:t>
              </a:r>
              <a:endParaRPr lang="es-E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3900" y="3656795"/>
              <a:ext cx="3871546" cy="578882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/>
                <a:t>REDD+ </a:t>
              </a:r>
              <a:r>
                <a:rPr lang="es-ES" sz="2800" dirty="0" err="1" smtClean="0"/>
                <a:t>income</a:t>
              </a:r>
              <a:endParaRPr lang="es-E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33900" y="4309360"/>
              <a:ext cx="3871546" cy="10556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Forest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benefits</a:t>
              </a:r>
              <a:r>
                <a:rPr lang="es-ES" sz="2800" dirty="0" smtClean="0"/>
                <a:t> (</a:t>
              </a:r>
              <a:r>
                <a:rPr lang="es-ES" sz="2800" dirty="0" err="1" smtClean="0"/>
                <a:t>e.g</a:t>
              </a:r>
              <a:r>
                <a:rPr lang="es-ES" sz="2800" dirty="0" smtClean="0"/>
                <a:t>. </a:t>
              </a:r>
              <a:r>
                <a:rPr lang="es-ES" sz="2800" dirty="0" err="1" smtClean="0"/>
                <a:t>timber</a:t>
              </a:r>
              <a:r>
                <a:rPr lang="es-ES" sz="2800" dirty="0" smtClean="0"/>
                <a:t>, </a:t>
              </a:r>
              <a:r>
                <a:rPr lang="es-ES" sz="2800" dirty="0" err="1" smtClean="0"/>
                <a:t>NTFPs</a:t>
              </a:r>
              <a:r>
                <a:rPr lang="es-ES" sz="2800" dirty="0" smtClean="0"/>
                <a:t>)</a:t>
              </a:r>
              <a:endParaRPr lang="es-E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33900" y="5420267"/>
              <a:ext cx="3871546" cy="1055608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dirty="0" err="1" smtClean="0"/>
                <a:t>Ecosystem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services</a:t>
              </a:r>
              <a:r>
                <a:rPr lang="es-ES" sz="2800" dirty="0" smtClean="0"/>
                <a:t> (</a:t>
              </a:r>
              <a:r>
                <a:rPr lang="es-ES" sz="2800" dirty="0" err="1" smtClean="0"/>
                <a:t>e.g</a:t>
              </a:r>
              <a:r>
                <a:rPr lang="es-ES" sz="2800" dirty="0" smtClean="0"/>
                <a:t>. </a:t>
              </a:r>
              <a:r>
                <a:rPr lang="es-ES" sz="2800" dirty="0" err="1" smtClean="0"/>
                <a:t>water</a:t>
              </a:r>
              <a:r>
                <a:rPr lang="es-ES" sz="2800" dirty="0" smtClean="0"/>
                <a:t> </a:t>
              </a:r>
              <a:r>
                <a:rPr lang="es-ES" sz="2800" dirty="0" err="1" smtClean="0"/>
                <a:t>regulation</a:t>
              </a:r>
              <a:r>
                <a:rPr lang="es-ES" sz="2800" dirty="0" smtClean="0"/>
                <a:t>)</a:t>
              </a:r>
              <a:endParaRPr lang="es-E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69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866"/>
            <a:ext cx="7600244" cy="586140"/>
          </a:xfrm>
        </p:spPr>
        <p:txBody>
          <a:bodyPr/>
          <a:lstStyle/>
          <a:p>
            <a:r>
              <a:rPr lang="en-GB" b="1" dirty="0" smtClean="0">
                <a:latin typeface="+mj-lt"/>
              </a:rPr>
              <a:t>Spatial decision support </a:t>
            </a:r>
            <a:r>
              <a:rPr lang="en-GB" b="1" dirty="0" smtClean="0">
                <a:latin typeface="+mj-lt"/>
              </a:rPr>
              <a:t>tool – in progress</a:t>
            </a:r>
            <a:endParaRPr lang="en-GB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53" y="4800600"/>
            <a:ext cx="6120247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5383" y="5504849"/>
            <a:ext cx="17275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Cassava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 Plantation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2173" y="4941901"/>
            <a:ext cx="1434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Natural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Forest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1257" y="1423726"/>
            <a:ext cx="8610538" cy="4081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To </a:t>
            </a:r>
            <a:r>
              <a:rPr lang="en-GB" sz="2800" dirty="0"/>
              <a:t>aid the </a:t>
            </a:r>
            <a:r>
              <a:rPr lang="en-GB" sz="2800" b="1" dirty="0"/>
              <a:t>prioritization of land areas for REDD+, </a:t>
            </a:r>
            <a:r>
              <a:rPr lang="en-GB" sz="2800" dirty="0"/>
              <a:t>based on </a:t>
            </a:r>
            <a:r>
              <a:rPr lang="en-GB" sz="2800" b="1" dirty="0"/>
              <a:t>potential economic gain and additional benefits</a:t>
            </a:r>
            <a:endParaRPr lang="en-GB" sz="2800" b="1" dirty="0" smtClean="0"/>
          </a:p>
          <a:p>
            <a:pPr lvl="1"/>
            <a:r>
              <a:rPr lang="en-GB" sz="2600" dirty="0" smtClean="0"/>
              <a:t>Identify driver of land cover change </a:t>
            </a:r>
          </a:p>
          <a:p>
            <a:pPr lvl="1"/>
            <a:r>
              <a:rPr lang="en-GB" sz="2600" dirty="0" smtClean="0"/>
              <a:t>Identify REDD+ action</a:t>
            </a:r>
          </a:p>
          <a:p>
            <a:pPr lvl="1"/>
            <a:r>
              <a:rPr lang="en-US" sz="2600" dirty="0"/>
              <a:t>P</a:t>
            </a:r>
            <a:r>
              <a:rPr lang="en-US" sz="2600" dirty="0" smtClean="0"/>
              <a:t>rioritize </a:t>
            </a:r>
            <a:r>
              <a:rPr lang="en-US" sz="2600" dirty="0"/>
              <a:t>land areas for potential inclusion in REDD</a:t>
            </a:r>
            <a:r>
              <a:rPr lang="en-US" sz="2600" dirty="0" smtClean="0"/>
              <a:t>+</a:t>
            </a:r>
            <a:endParaRPr lang="en-GB" sz="2600" dirty="0" smtClean="0"/>
          </a:p>
          <a:p>
            <a:pPr lvl="1"/>
            <a:endParaRPr lang="en-GB" dirty="0" smtClean="0">
              <a:solidFill>
                <a:schemeClr val="bg1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1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5154" cy="586140"/>
          </a:xfrm>
        </p:spPr>
        <p:txBody>
          <a:bodyPr>
            <a:noAutofit/>
          </a:bodyPr>
          <a:lstStyle/>
          <a:p>
            <a:r>
              <a:rPr lang="en-GB" b="1" dirty="0">
                <a:latin typeface="+mj-lt"/>
              </a:rPr>
              <a:t>H</a:t>
            </a:r>
            <a:r>
              <a:rPr lang="en-GB" b="1" dirty="0" smtClean="0">
                <a:latin typeface="+mj-lt"/>
              </a:rPr>
              <a:t>ow can the analysis help answer our key questions?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834"/>
            <a:ext cx="8229600" cy="41339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/>
              <a:t>How </a:t>
            </a:r>
            <a:r>
              <a:rPr lang="en-GB" sz="2800" i="1" dirty="0"/>
              <a:t>much will it cost to implement REDD</a:t>
            </a:r>
            <a:r>
              <a:rPr lang="en-GB" sz="2800" i="1" dirty="0" smtClean="0"/>
              <a:t>+?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Estimates implementation costs of five REDD+ options for Cambodian context over 25 years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Estimates opportunity costs for main </a:t>
            </a:r>
            <a:r>
              <a:rPr lang="en-GB" dirty="0" smtClean="0"/>
              <a:t>alternative </a:t>
            </a:r>
            <a:r>
              <a:rPr lang="en-GB" dirty="0" smtClean="0"/>
              <a:t>land uses</a:t>
            </a:r>
            <a:endParaRPr lang="en-GB" dirty="0" smtClean="0"/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Estimates national transaction costs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Allows user to compare costs of options to each other and to alternative land uses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+mj-lt"/>
              </a:rPr>
              <a:t>Basic cost-benefit analysis worksheet:</a:t>
            </a:r>
            <a:endParaRPr lang="en-GB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5" y="988188"/>
            <a:ext cx="8968154" cy="876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5" y="1941850"/>
            <a:ext cx="8827477" cy="1003547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065583"/>
              </p:ext>
            </p:extLst>
          </p:nvPr>
        </p:nvGraphicFramePr>
        <p:xfrm>
          <a:off x="175846" y="3001937"/>
          <a:ext cx="5486401" cy="3732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2246" y="3347460"/>
            <a:ext cx="3492579" cy="304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5154" cy="586140"/>
          </a:xfrm>
        </p:spPr>
        <p:txBody>
          <a:bodyPr>
            <a:noAutofit/>
          </a:bodyPr>
          <a:lstStyle/>
          <a:p>
            <a:r>
              <a:rPr lang="en-GB" b="1" dirty="0">
                <a:latin typeface="+mj-lt"/>
              </a:rPr>
              <a:t>H</a:t>
            </a:r>
            <a:r>
              <a:rPr lang="en-GB" b="1" dirty="0" smtClean="0">
                <a:latin typeface="+mj-lt"/>
              </a:rPr>
              <a:t>ow can the analysis help answer our key questions?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362"/>
            <a:ext cx="8229600" cy="28150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i="1" dirty="0" smtClean="0"/>
              <a:t>How </a:t>
            </a:r>
            <a:r>
              <a:rPr lang="en-GB" sz="2800" i="1" dirty="0"/>
              <a:t>are costs and benefits of REDD+ and alternative land uses distributed among different stakeholders?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dirty="0" smtClean="0"/>
              <a:t>Presents costs and benefits of REDD+ options according to community, government and overall national perspectives, over a 25 year period</a:t>
            </a:r>
            <a:endParaRPr lang="en-GB" dirty="0"/>
          </a:p>
        </p:txBody>
      </p:sp>
      <p:pic>
        <p:nvPicPr>
          <p:cNvPr id="5" name="Picture 5" descr="C:\Users\Window 8\Desktop\p1010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045" y="4357574"/>
            <a:ext cx="3333901" cy="25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77341.jpg"/>
          <p:cNvPicPr>
            <a:picLocks noChangeAspect="1" noChangeArrowheads="1"/>
          </p:cNvPicPr>
          <p:nvPr/>
        </p:nvPicPr>
        <p:blipFill rotWithShape="1">
          <a:blip r:embed="rId3"/>
          <a:srcRect t="32781" b="5909"/>
          <a:stretch/>
        </p:blipFill>
        <p:spPr bwMode="auto">
          <a:xfrm>
            <a:off x="2440856" y="4357574"/>
            <a:ext cx="6165680" cy="25196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" name="Picture 7" descr="PICT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8397" y="4357574"/>
            <a:ext cx="1875603" cy="2500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6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5154" cy="58614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+mj-lt"/>
              </a:rPr>
              <a:t>Bringing economic and spatial information together 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908" y="1153849"/>
            <a:ext cx="4695091" cy="5704152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Combined economic-spatial decision support tool will allow user to select a driver of land use change and a REDD+ option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/>
              <a:t>E</a:t>
            </a:r>
            <a:r>
              <a:rPr lang="en-GB" sz="2800" dirty="0" smtClean="0"/>
              <a:t>xplore distribution of costs and benefits in a landscape, including ecosystem services</a:t>
            </a:r>
            <a:endParaRPr lang="en-GB" sz="2800" dirty="0"/>
          </a:p>
        </p:txBody>
      </p:sp>
      <p:pic>
        <p:nvPicPr>
          <p:cNvPr id="5" name="Picture 4" descr="C:\Users\Window 8\Desktop\fsm01s10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31" y="1153849"/>
            <a:ext cx="4870939" cy="4870938"/>
          </a:xfrm>
          <a:prstGeom prst="rect">
            <a:avLst/>
          </a:prstGeom>
          <a:noFill/>
          <a:effectLst>
            <a:softEdge rad="812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 Courses REDD+ Theme">
  <a:themeElements>
    <a:clrScheme name="Custom 1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EBB"/>
      </a:accent1>
      <a:accent2>
        <a:srgbClr val="EE2A24"/>
      </a:accent2>
      <a:accent3>
        <a:srgbClr val="577EBB"/>
      </a:accent3>
      <a:accent4>
        <a:srgbClr val="EE2A24"/>
      </a:accent4>
      <a:accent5>
        <a:srgbClr val="577EBB"/>
      </a:accent5>
      <a:accent6>
        <a:srgbClr val="EE2A24"/>
      </a:accent6>
      <a:hlink>
        <a:srgbClr val="999B9B"/>
      </a:hlink>
      <a:folHlink>
        <a:srgbClr val="999B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 Courses REDD+ Theme.thmx</Template>
  <TotalTime>5528</TotalTime>
  <Words>641</Words>
  <Application>Microsoft Office PowerPoint</Application>
  <PresentationFormat>On-screen Show (4:3)</PresentationFormat>
  <Paragraphs>68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Constantia</vt:lpstr>
      <vt:lpstr>Times New Roman</vt:lpstr>
      <vt:lpstr>All Courses REDD+ Theme</vt:lpstr>
      <vt:lpstr>Incorporating cost-benefit analysis of REDD+ options into planning for REDD+ in Cambodia</vt:lpstr>
      <vt:lpstr>National objectives for this work </vt:lpstr>
      <vt:lpstr>The analysis: activities </vt:lpstr>
      <vt:lpstr>Cost-benefits analysis spreadsheet tool</vt:lpstr>
      <vt:lpstr>Spatial decision support tool – in progress</vt:lpstr>
      <vt:lpstr>How can the analysis help answer our key questions?</vt:lpstr>
      <vt:lpstr>Basic cost-benefit analysis worksheet:</vt:lpstr>
      <vt:lpstr>How can the analysis help answer our key questions?</vt:lpstr>
      <vt:lpstr>Bringing economic and spatial information together </vt:lpstr>
      <vt:lpstr>Intermediate results show area where REDD+ option can be implemented, along with potential carbon benefits, areas with economic gains and loses, and distribution of additional benefits (e.g. biodiversity areas and poor communities) </vt:lpstr>
      <vt:lpstr>Summary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and Spatial Planning</dc:title>
  <dc:creator>Howie Chong</dc:creator>
  <cp:lastModifiedBy>Elina Vaananen</cp:lastModifiedBy>
  <cp:revision>803</cp:revision>
  <dcterms:created xsi:type="dcterms:W3CDTF">2014-10-06T16:05:40Z</dcterms:created>
  <dcterms:modified xsi:type="dcterms:W3CDTF">2015-12-07T12:41:54Z</dcterms:modified>
</cp:coreProperties>
</file>